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EB24A-50EC-49DB-A814-25B523FE8255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8E96-B91C-43AE-82B6-067EA5283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50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EB24A-50EC-49DB-A814-25B523FE8255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8E96-B91C-43AE-82B6-067EA5283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282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EB24A-50EC-49DB-A814-25B523FE8255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8E96-B91C-43AE-82B6-067EA5283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009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EB24A-50EC-49DB-A814-25B523FE8255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8E96-B91C-43AE-82B6-067EA5283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554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EB24A-50EC-49DB-A814-25B523FE8255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8E96-B91C-43AE-82B6-067EA5283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929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EB24A-50EC-49DB-A814-25B523FE8255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8E96-B91C-43AE-82B6-067EA5283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79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EB24A-50EC-49DB-A814-25B523FE8255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8E96-B91C-43AE-82B6-067EA5283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867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EB24A-50EC-49DB-A814-25B523FE8255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8E96-B91C-43AE-82B6-067EA5283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870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EB24A-50EC-49DB-A814-25B523FE8255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8E96-B91C-43AE-82B6-067EA5283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810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EB24A-50EC-49DB-A814-25B523FE8255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8E96-B91C-43AE-82B6-067EA5283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948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EB24A-50EC-49DB-A814-25B523FE8255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8E96-B91C-43AE-82B6-067EA5283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618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5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AEB24A-50EC-49DB-A814-25B523FE8255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38E96-B91C-43AE-82B6-067EA5283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223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Mutations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673869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err="1" smtClean="0"/>
              <a:t>Frameshift</a:t>
            </a:r>
            <a:r>
              <a:rPr lang="en-US" dirty="0" smtClean="0"/>
              <a:t> 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1"/>
            <a:ext cx="8229600" cy="2667000"/>
          </a:xfrm>
        </p:spPr>
        <p:txBody>
          <a:bodyPr/>
          <a:lstStyle/>
          <a:p>
            <a:r>
              <a:rPr lang="en-US" dirty="0" smtClean="0"/>
              <a:t>Mutations caused by an </a:t>
            </a:r>
            <a:r>
              <a:rPr lang="en-US" dirty="0" smtClean="0">
                <a:solidFill>
                  <a:srgbClr val="FF0000"/>
                </a:solidFill>
              </a:rPr>
              <a:t>insertion </a:t>
            </a:r>
            <a:r>
              <a:rPr lang="en-US" dirty="0" smtClean="0"/>
              <a:t>or </a:t>
            </a:r>
            <a:r>
              <a:rPr lang="en-US" dirty="0" smtClean="0">
                <a:solidFill>
                  <a:srgbClr val="FF0000"/>
                </a:solidFill>
              </a:rPr>
              <a:t>deletion</a:t>
            </a:r>
            <a:r>
              <a:rPr lang="en-US" dirty="0" smtClean="0"/>
              <a:t> of bases in the DNA sequence </a:t>
            </a:r>
            <a:r>
              <a:rPr lang="en-US" dirty="0" smtClean="0">
                <a:sym typeface="Wingdings" pitchFamily="2" charset="2"/>
              </a:rPr>
              <a:t> different DNA triplets for the rest of the sequence  different mRNA codons  rest of the polypeptide is different!</a:t>
            </a:r>
          </a:p>
          <a:p>
            <a:endParaRPr lang="en-US" dirty="0">
              <a:sym typeface="Wingdings" pitchFamily="2" charset="2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4343400"/>
            <a:ext cx="2667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237707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122464"/>
            <a:ext cx="8229600" cy="791936"/>
          </a:xfrm>
        </p:spPr>
        <p:txBody>
          <a:bodyPr/>
          <a:lstStyle/>
          <a:p>
            <a:r>
              <a:rPr lang="en-US" dirty="0" smtClean="0"/>
              <a:t>Example </a:t>
            </a:r>
            <a:r>
              <a:rPr lang="en-US" dirty="0" err="1" smtClean="0"/>
              <a:t>Frameshift</a:t>
            </a:r>
            <a:r>
              <a:rPr lang="en-US" dirty="0" smtClean="0"/>
              <a:t> Mutation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371" y="1066800"/>
            <a:ext cx="7086600" cy="215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2396" y="3429000"/>
            <a:ext cx="6886575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65428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Types of Mutations – Large Chromosomal 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724400" cy="45720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Mutations that affect large chunks of a chromosome</a:t>
            </a:r>
          </a:p>
          <a:p>
            <a:pPr marL="514350" indent="-514350">
              <a:buAutoNum type="alphaUcPeriod"/>
            </a:pPr>
            <a:r>
              <a:rPr lang="en-US" dirty="0" smtClean="0">
                <a:solidFill>
                  <a:srgbClr val="FF0000"/>
                </a:solidFill>
              </a:rPr>
              <a:t>Duplication</a:t>
            </a:r>
            <a:r>
              <a:rPr lang="en-US" dirty="0" smtClean="0"/>
              <a:t> – Large section of the chromosome is copied</a:t>
            </a:r>
          </a:p>
          <a:p>
            <a:pPr marL="514350" indent="-514350">
              <a:buAutoNum type="alphaUcPeriod"/>
            </a:pPr>
            <a:r>
              <a:rPr lang="en-US" dirty="0" smtClean="0">
                <a:solidFill>
                  <a:srgbClr val="FF0000"/>
                </a:solidFill>
              </a:rPr>
              <a:t>Inversion </a:t>
            </a:r>
            <a:r>
              <a:rPr lang="en-US" dirty="0" smtClean="0"/>
              <a:t>– Large section of the chromosome is flipped around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524000"/>
            <a:ext cx="1485900" cy="300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3581400"/>
            <a:ext cx="1457325" cy="238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82831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0110" y="610806"/>
            <a:ext cx="3657600" cy="53641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C. Insertion </a:t>
            </a:r>
            <a:r>
              <a:rPr lang="en-US" dirty="0" smtClean="0"/>
              <a:t>– A large section from one chromosome is “stuck” into another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D. Translocation </a:t>
            </a:r>
            <a:r>
              <a:rPr lang="en-US" dirty="0" smtClean="0"/>
              <a:t>– Large sections from two chromosomes are switched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762000"/>
            <a:ext cx="4429125" cy="206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7710" y="3505200"/>
            <a:ext cx="4755704" cy="2469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47601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Causes of 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DNA fails to copy accurately: If </a:t>
            </a:r>
            <a:r>
              <a:rPr lang="en-US" dirty="0" smtClean="0">
                <a:solidFill>
                  <a:srgbClr val="FF0000"/>
                </a:solidFill>
              </a:rPr>
              <a:t>DNA polymerase</a:t>
            </a:r>
            <a:r>
              <a:rPr lang="en-US" dirty="0" smtClean="0"/>
              <a:t> makes an error during DNA replication 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External influences: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Mutagens </a:t>
            </a:r>
            <a:r>
              <a:rPr lang="en-US" dirty="0" smtClean="0">
                <a:sym typeface="Wingdings" pitchFamily="2" charset="2"/>
              </a:rPr>
              <a:t>(chemicals or radiation damage the DNA </a:t>
            </a:r>
          </a:p>
          <a:p>
            <a:pPr marL="457200" lvl="1" indent="0">
              <a:buNone/>
            </a:pPr>
            <a:r>
              <a:rPr lang="en-US" dirty="0" smtClean="0">
                <a:sym typeface="Wingdings" pitchFamily="2" charset="2"/>
              </a:rPr>
              <a:t>-Carcinogens: cancer-causing mutagens</a:t>
            </a:r>
            <a:endParaRPr lang="en-US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4312138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Can mutations be passed down to offspring?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5867401" cy="48006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Somatic mutations </a:t>
            </a:r>
            <a:r>
              <a:rPr lang="en-US" dirty="0" smtClean="0"/>
              <a:t>occur in normal body cells and cannot be passed down to offspring (ex: somatic mutation in Red Delicious apple) 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Germ-line mutations </a:t>
            </a:r>
            <a:r>
              <a:rPr lang="en-US" dirty="0" smtClean="0"/>
              <a:t>occur in gametes so they will be passed down to offspring</a:t>
            </a:r>
            <a:endParaRPr lang="en-US" dirty="0"/>
          </a:p>
        </p:txBody>
      </p:sp>
      <p:pic>
        <p:nvPicPr>
          <p:cNvPr id="4" name="Picture 3" descr="an apple with a somatic mutatio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2057400"/>
            <a:ext cx="1774371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699810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 all mutations “bad”?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No!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Neutral Mutations: </a:t>
            </a:r>
            <a:r>
              <a:rPr lang="en-US" dirty="0" smtClean="0"/>
              <a:t>Silent mutations do not change the amino acid sequence at all!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Positive Mutations: </a:t>
            </a:r>
            <a:r>
              <a:rPr lang="en-US" dirty="0" smtClean="0"/>
              <a:t>Mutations could result in a trait that is beneficial to an organism (ex: some bacteria have a mutation that allows them to produce a protein to break down antibiotics)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943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mutation?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43000"/>
          </a:xfrm>
        </p:spPr>
        <p:txBody>
          <a:bodyPr/>
          <a:lstStyle/>
          <a:p>
            <a:r>
              <a:rPr lang="en-US" dirty="0" smtClean="0"/>
              <a:t>A change in the sequence of </a:t>
            </a:r>
            <a:r>
              <a:rPr lang="en-US" dirty="0" smtClean="0">
                <a:solidFill>
                  <a:srgbClr val="FF0000"/>
                </a:solidFill>
              </a:rPr>
              <a:t>nitrogen bases </a:t>
            </a:r>
            <a:r>
              <a:rPr lang="en-US" dirty="0" smtClean="0"/>
              <a:t>(A,T,C, and G’s) in the DNA code.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http://evolution.berkeley.edu/evosite/evo101/images/dna-mutatio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026229"/>
            <a:ext cx="6257713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1982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4525963"/>
          </a:xfrm>
        </p:spPr>
        <p:txBody>
          <a:bodyPr/>
          <a:lstStyle/>
          <a:p>
            <a:r>
              <a:rPr lang="en-US" dirty="0" smtClean="0"/>
              <a:t>The sequence of bases in DNA </a:t>
            </a:r>
            <a:r>
              <a:rPr lang="en-US" dirty="0" smtClean="0">
                <a:sym typeface="Wingdings" pitchFamily="2" charset="2"/>
              </a:rPr>
              <a:t> sequence of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amino acids</a:t>
            </a:r>
            <a:r>
              <a:rPr lang="en-US" dirty="0" smtClean="0">
                <a:sym typeface="Wingdings" pitchFamily="2" charset="2"/>
              </a:rPr>
              <a:t> in a polypeptide </a:t>
            </a:r>
          </a:p>
          <a:p>
            <a:r>
              <a:rPr lang="en-US" dirty="0" smtClean="0">
                <a:sym typeface="Wingdings" pitchFamily="2" charset="2"/>
              </a:rPr>
              <a:t>So… changes in the DNA sequence may affect the resulting polypeptide  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754086"/>
            <a:ext cx="6019800" cy="318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1581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Sickle Cell Disease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953000" cy="45259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 mutation in the gene coding for the hemoglobin protein causes an abnormally shaped protein that causes red blood cells to form a crescent moon shape.  These abnormally shaped red blood cells can clog arteries. </a:t>
            </a:r>
          </a:p>
        </p:txBody>
      </p:sp>
      <p:pic>
        <p:nvPicPr>
          <p:cNvPr id="2050" name="Picture 2" descr="http://evolution.berkeley.edu/evolibrary/images/evo/hemomutan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286000"/>
            <a:ext cx="324383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4516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mal hemoglobin in normal red blood cell and clumped hemoglobin in&#10;    sickle-shaped red blood cell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28600"/>
            <a:ext cx="3124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195943"/>
            <a:ext cx="2276747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 descr="http://www.gemssforschools.org/sites/default/files/default/sickle_cell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124200"/>
            <a:ext cx="4556761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69147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</a:t>
            </a:r>
            <a:r>
              <a:rPr lang="en-US" dirty="0" err="1" smtClean="0"/>
              <a:t>Tay-Sacchs</a:t>
            </a:r>
            <a:r>
              <a:rPr lang="en-US" dirty="0" smtClean="0"/>
              <a:t> Disease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mutation in the gene coding for an enzyme normally found in lysosomes causes the enzyme to change shape and become dysfunctional. </a:t>
            </a:r>
            <a:endParaRPr lang="en-US" dirty="0" smtClean="0"/>
          </a:p>
          <a:p>
            <a:pPr lvl="0"/>
            <a:r>
              <a:rPr lang="en-US" dirty="0" smtClean="0"/>
              <a:t>The enzyme can no longer break down a fat called GM2 in the brain </a:t>
            </a:r>
            <a:r>
              <a:rPr lang="en-US" dirty="0"/>
              <a:t>and spinal tissue.  This build-up impairs nerve function and causes death by approximately age 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1050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Types of Mutations – Gene 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/>
          <a:lstStyle/>
          <a:p>
            <a:r>
              <a:rPr lang="en-US" dirty="0" smtClean="0"/>
              <a:t>Two types of gene mutations – point mutations and </a:t>
            </a:r>
            <a:r>
              <a:rPr lang="en-US" dirty="0" err="1" smtClean="0"/>
              <a:t>frameshift</a:t>
            </a:r>
            <a:r>
              <a:rPr lang="en-US" dirty="0" smtClean="0"/>
              <a:t> mutations</a:t>
            </a:r>
          </a:p>
          <a:p>
            <a:r>
              <a:rPr lang="en-US" dirty="0" smtClean="0"/>
              <a:t>Point mutations are caused by a</a:t>
            </a:r>
            <a:r>
              <a:rPr lang="en-US" dirty="0" smtClean="0">
                <a:solidFill>
                  <a:srgbClr val="FF0000"/>
                </a:solidFill>
              </a:rPr>
              <a:t> substitution </a:t>
            </a:r>
            <a:r>
              <a:rPr lang="en-US" dirty="0" smtClean="0"/>
              <a:t>of one base for another in the DNA sequence</a:t>
            </a:r>
          </a:p>
          <a:p>
            <a:r>
              <a:rPr lang="en-US" dirty="0" err="1" smtClean="0"/>
              <a:t>Frameshift</a:t>
            </a:r>
            <a:r>
              <a:rPr lang="en-US" dirty="0" smtClean="0"/>
              <a:t> mutations are caused by insertions or deletions of bases in the DNA sequence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27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 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Silent Mutation </a:t>
            </a:r>
            <a:r>
              <a:rPr lang="en-US" dirty="0" smtClean="0"/>
              <a:t>– DNA change results in an mRNA codon that codes for the same amino acid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Missense Mutation </a:t>
            </a:r>
            <a:r>
              <a:rPr lang="en-US" dirty="0" smtClean="0"/>
              <a:t>– DNA change results in an mRNA codon that codes for a different amino acid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Nonsense Mutation</a:t>
            </a:r>
            <a:r>
              <a:rPr lang="en-US" dirty="0" smtClean="0"/>
              <a:t> – DNA change results in an mRNA “stop” codon (polypeptide ends early)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4400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 Point Mutation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762000"/>
            <a:ext cx="7286625" cy="549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9495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492</Words>
  <Application>Microsoft Office PowerPoint</Application>
  <PresentationFormat>On-screen Show (4:3)</PresentationFormat>
  <Paragraphs>41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Mutations</vt:lpstr>
      <vt:lpstr>What is a mutation?</vt:lpstr>
      <vt:lpstr>PowerPoint Presentation</vt:lpstr>
      <vt:lpstr>Example: Sickle Cell Disease</vt:lpstr>
      <vt:lpstr>PowerPoint Presentation</vt:lpstr>
      <vt:lpstr>Example: Tay-Sacchs Disease</vt:lpstr>
      <vt:lpstr>Types of Mutations – Gene Mutations</vt:lpstr>
      <vt:lpstr>Point Mutations</vt:lpstr>
      <vt:lpstr>Example Point Mutation</vt:lpstr>
      <vt:lpstr>Frameshift Mutations</vt:lpstr>
      <vt:lpstr>Example Frameshift Mutation</vt:lpstr>
      <vt:lpstr>Types of Mutations – Large Chromosomal Mutations</vt:lpstr>
      <vt:lpstr>PowerPoint Presentation</vt:lpstr>
      <vt:lpstr>Causes of Mutations</vt:lpstr>
      <vt:lpstr>Can mutations be passed down to offspring?</vt:lpstr>
      <vt:lpstr>Are all mutations “bad”?</vt:lpstr>
    </vt:vector>
  </TitlesOfParts>
  <Company>Prince William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Mutations</dc:title>
  <dc:creator>PWCS Users</dc:creator>
  <cp:lastModifiedBy>PWCS Users</cp:lastModifiedBy>
  <cp:revision>6</cp:revision>
  <dcterms:created xsi:type="dcterms:W3CDTF">2015-02-25T14:48:49Z</dcterms:created>
  <dcterms:modified xsi:type="dcterms:W3CDTF">2015-02-25T15:37:28Z</dcterms:modified>
</cp:coreProperties>
</file>